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6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002E117-6159-4302-816E-DDBC7D881B1E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990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body"/>
          </p:nvPr>
        </p:nvSpPr>
        <p:spPr>
          <a:xfrm>
            <a:off x="708840" y="4452120"/>
            <a:ext cx="5668920" cy="4217400"/>
          </a:xfrm>
          <a:prstGeom prst="rect">
            <a:avLst/>
          </a:prstGeom>
        </p:spPr>
        <p:txBody>
          <a:bodyPr lIns="93960" tIns="47160" rIns="93960" bIns="47160"/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Currently 3 OPEN positions (one pending)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3 members are new to BOD – if open slots are filled, most likely they will be new as well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ＭＳ Ｐゴシック"/>
              </a:rPr>
              <a:t>How to recruit/keep BOD members when so many people site time poverty &amp; being stretched in so many directions?</a:t>
            </a:r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5158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30068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1823400" y="1535040"/>
            <a:ext cx="130068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3189240" y="1535040"/>
            <a:ext cx="130068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3189240" y="1869480"/>
            <a:ext cx="130068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1823400" y="1869480"/>
            <a:ext cx="130068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1869480"/>
            <a:ext cx="130068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TextShape 2"/>
          <p:cNvSpPr txBox="1"/>
          <p:nvPr/>
        </p:nvSpPr>
        <p:spPr>
          <a:xfrm>
            <a:off x="457200" y="1535040"/>
            <a:ext cx="4039920" cy="639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Shape 1"/>
          <p:cNvSpPr txBox="1"/>
          <p:nvPr/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186948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63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63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2527560" y="186948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2527560" y="1535040"/>
            <a:ext cx="197136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1869480"/>
            <a:ext cx="4039920" cy="304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title style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en-US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lang="en-US" sz="1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level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A6EF737-543B-437C-9767-CF61A3F579B8}" type="datetime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6/5/2019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ABD0D9B-FB2A-45E4-BA7B-55D51420F5F1}" type="slidenum">
              <a:rPr lang="en-US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en-US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 1"/>
          <p:cNvSpPr/>
          <p:nvPr/>
        </p:nvSpPr>
        <p:spPr>
          <a:xfrm flipH="1" flipV="1">
            <a:off x="6580800" y="2600640"/>
            <a:ext cx="19800" cy="135216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Line 2"/>
          <p:cNvSpPr/>
          <p:nvPr/>
        </p:nvSpPr>
        <p:spPr>
          <a:xfrm flipH="1" flipV="1">
            <a:off x="3826800" y="2581200"/>
            <a:ext cx="13680" cy="116604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Line 3"/>
          <p:cNvSpPr/>
          <p:nvPr/>
        </p:nvSpPr>
        <p:spPr>
          <a:xfrm flipH="1" flipV="1">
            <a:off x="7949520" y="2581200"/>
            <a:ext cx="22680" cy="137160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Line 4"/>
          <p:cNvSpPr/>
          <p:nvPr/>
        </p:nvSpPr>
        <p:spPr>
          <a:xfrm flipV="1">
            <a:off x="1080000" y="2582640"/>
            <a:ext cx="360" cy="68436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Line 5"/>
          <p:cNvSpPr/>
          <p:nvPr/>
        </p:nvSpPr>
        <p:spPr>
          <a:xfrm flipV="1">
            <a:off x="4406040" y="1689840"/>
            <a:ext cx="360" cy="89136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Line 6"/>
          <p:cNvSpPr/>
          <p:nvPr/>
        </p:nvSpPr>
        <p:spPr>
          <a:xfrm>
            <a:off x="1080000" y="2581920"/>
            <a:ext cx="6869520" cy="36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Line 7"/>
          <p:cNvSpPr/>
          <p:nvPr/>
        </p:nvSpPr>
        <p:spPr>
          <a:xfrm>
            <a:off x="5029200" y="2169720"/>
            <a:ext cx="274320" cy="144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8"/>
          <p:cNvSpPr/>
          <p:nvPr/>
        </p:nvSpPr>
        <p:spPr>
          <a:xfrm>
            <a:off x="439920" y="2718720"/>
            <a:ext cx="1279800" cy="54828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VP, Marketing &amp; Communications</a:t>
            </a:r>
            <a:r>
              <a:rPr dirty="0"/>
              <a:t/>
            </a:r>
            <a:br>
              <a:rPr dirty="0"/>
            </a:br>
            <a:r>
              <a:rPr lang="en-US" sz="800" b="1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VACANT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9"/>
          <p:cNvSpPr/>
          <p:nvPr/>
        </p:nvSpPr>
        <p:spPr>
          <a:xfrm>
            <a:off x="5303520" y="2032920"/>
            <a:ext cx="1440000" cy="34272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6699"/>
              </a:gs>
              <a:gs pos="100000">
                <a:srgbClr val="FF0000"/>
              </a:gs>
            </a:gsLst>
            <a:lin ang="450000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Chapter Administrator</a:t>
            </a:r>
            <a:r>
              <a:t/>
            </a:r>
            <a:br/>
            <a:r>
              <a:rPr lang="en-US" sz="8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Cee Rivas</a:t>
            </a:r>
            <a:endParaRPr lang="en-U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Line 10"/>
          <p:cNvSpPr/>
          <p:nvPr/>
        </p:nvSpPr>
        <p:spPr>
          <a:xfrm flipV="1">
            <a:off x="2485800" y="2581200"/>
            <a:ext cx="720" cy="137160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11"/>
          <p:cNvSpPr/>
          <p:nvPr/>
        </p:nvSpPr>
        <p:spPr>
          <a:xfrm>
            <a:off x="3800520" y="1141200"/>
            <a:ext cx="1228680" cy="5486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6600"/>
              </a:gs>
              <a:gs pos="100000">
                <a:srgbClr val="FFB228"/>
              </a:gs>
            </a:gsLst>
            <a:lin ang="516000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1200" b="1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Members</a:t>
            </a:r>
            <a:endParaRPr lang="en-US" sz="1200" b="1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12"/>
          <p:cNvSpPr/>
          <p:nvPr/>
        </p:nvSpPr>
        <p:spPr>
          <a:xfrm>
            <a:off x="7332480" y="2718720"/>
            <a:ext cx="1279800" cy="54828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VP, Membership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Sharon Leary, CMP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CustomShape 13"/>
          <p:cNvSpPr/>
          <p:nvPr/>
        </p:nvSpPr>
        <p:spPr>
          <a:xfrm>
            <a:off x="1846080" y="3953160"/>
            <a:ext cx="1279800" cy="5482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Dir.  Professional Development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VACANT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14"/>
          <p:cNvSpPr/>
          <p:nvPr/>
        </p:nvSpPr>
        <p:spPr>
          <a:xfrm>
            <a:off x="5157000" y="524160"/>
            <a:ext cx="3623760" cy="333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2019-2020</a:t>
            </a:r>
            <a:r>
              <a:rPr lang="en-US" sz="16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Century Gothic"/>
              </a:rPr>
              <a:t> Organizational  Chart</a:t>
            </a:r>
            <a:endParaRPr lang="en-US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15"/>
          <p:cNvSpPr/>
          <p:nvPr/>
        </p:nvSpPr>
        <p:spPr>
          <a:xfrm>
            <a:off x="4177800" y="5187600"/>
            <a:ext cx="136800" cy="136800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4" name="CustomShape 16"/>
          <p:cNvSpPr/>
          <p:nvPr/>
        </p:nvSpPr>
        <p:spPr>
          <a:xfrm>
            <a:off x="4177800" y="5393160"/>
            <a:ext cx="136800" cy="136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17"/>
          <p:cNvSpPr/>
          <p:nvPr/>
        </p:nvSpPr>
        <p:spPr>
          <a:xfrm>
            <a:off x="4177800" y="5599080"/>
            <a:ext cx="136800" cy="136800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6" name="CustomShape 18"/>
          <p:cNvSpPr/>
          <p:nvPr/>
        </p:nvSpPr>
        <p:spPr>
          <a:xfrm>
            <a:off x="4177800" y="5804640"/>
            <a:ext cx="136800" cy="1368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" name="CustomShape 19"/>
          <p:cNvSpPr/>
          <p:nvPr/>
        </p:nvSpPr>
        <p:spPr>
          <a:xfrm>
            <a:off x="4177800" y="6216120"/>
            <a:ext cx="136800" cy="136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6699"/>
              </a:gs>
              <a:gs pos="100000">
                <a:srgbClr val="FF0000"/>
              </a:gs>
            </a:gsLst>
            <a:lin ang="450000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8" name="CustomShape 20"/>
          <p:cNvSpPr/>
          <p:nvPr/>
        </p:nvSpPr>
        <p:spPr>
          <a:xfrm>
            <a:off x="4177800" y="6010560"/>
            <a:ext cx="136800" cy="1368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37BC37"/>
              </a:gs>
              <a:gs pos="100000">
                <a:srgbClr val="B6FF35"/>
              </a:gs>
            </a:gsLst>
            <a:lin ang="516000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9" name="CustomShape 21"/>
          <p:cNvSpPr/>
          <p:nvPr/>
        </p:nvSpPr>
        <p:spPr>
          <a:xfrm>
            <a:off x="4290480" y="5130360"/>
            <a:ext cx="836280" cy="19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Communications</a:t>
            </a:r>
            <a:endParaRPr lang="en-US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22"/>
          <p:cNvSpPr/>
          <p:nvPr/>
        </p:nvSpPr>
        <p:spPr>
          <a:xfrm>
            <a:off x="4290480" y="5335920"/>
            <a:ext cx="572760" cy="19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Education</a:t>
            </a:r>
            <a:endParaRPr lang="en-US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23"/>
          <p:cNvSpPr/>
          <p:nvPr/>
        </p:nvSpPr>
        <p:spPr>
          <a:xfrm>
            <a:off x="4309200" y="5530320"/>
            <a:ext cx="622440" cy="19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Leadership</a:t>
            </a:r>
            <a:endParaRPr lang="en-US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24"/>
          <p:cNvSpPr/>
          <p:nvPr/>
        </p:nvSpPr>
        <p:spPr>
          <a:xfrm>
            <a:off x="4318920" y="5736240"/>
            <a:ext cx="493560" cy="19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Finance</a:t>
            </a:r>
            <a:endParaRPr lang="en-US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5"/>
          <p:cNvSpPr/>
          <p:nvPr/>
        </p:nvSpPr>
        <p:spPr>
          <a:xfrm>
            <a:off x="4307040" y="6158880"/>
            <a:ext cx="362520" cy="19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Staff</a:t>
            </a:r>
            <a:endParaRPr lang="en-US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26"/>
          <p:cNvSpPr/>
          <p:nvPr/>
        </p:nvSpPr>
        <p:spPr>
          <a:xfrm>
            <a:off x="4303440" y="5941800"/>
            <a:ext cx="902520" cy="196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700" b="0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Membership</a:t>
            </a:r>
            <a:endParaRPr lang="en-US" sz="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CustomShape 27"/>
          <p:cNvSpPr/>
          <p:nvPr/>
        </p:nvSpPr>
        <p:spPr>
          <a:xfrm>
            <a:off x="3766320" y="1895760"/>
            <a:ext cx="1279800" cy="54828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President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Pia Carpenter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28"/>
          <p:cNvSpPr/>
          <p:nvPr/>
        </p:nvSpPr>
        <p:spPr>
          <a:xfrm>
            <a:off x="7000920" y="1879020"/>
            <a:ext cx="1279800" cy="548280"/>
          </a:xfrm>
          <a:prstGeom prst="roundRect">
            <a:avLst>
              <a:gd name="adj" fmla="val 20370"/>
            </a:avLst>
          </a:prstGeom>
          <a:solidFill>
            <a:schemeClr val="bg1">
              <a:lumMod val="85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President Elect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VACANT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9"/>
          <p:cNvSpPr/>
          <p:nvPr/>
        </p:nvSpPr>
        <p:spPr>
          <a:xfrm>
            <a:off x="2002471" y="1905187"/>
            <a:ext cx="1279800" cy="54828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Immediate Past President</a:t>
            </a:r>
            <a:r>
              <a:rPr dirty="0"/>
              <a:t/>
            </a:r>
            <a:br>
              <a:rPr dirty="0"/>
            </a:br>
            <a:r>
              <a:rPr lang="en-US" sz="8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Mozelle</a:t>
            </a: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Goodwin, CMP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30"/>
          <p:cNvSpPr/>
          <p:nvPr/>
        </p:nvSpPr>
        <p:spPr>
          <a:xfrm>
            <a:off x="1846080" y="2718720"/>
            <a:ext cx="1279800" cy="5482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VP, Programs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Kim Fields, CMM, CMP-HC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31"/>
          <p:cNvSpPr/>
          <p:nvPr/>
        </p:nvSpPr>
        <p:spPr>
          <a:xfrm>
            <a:off x="7332480" y="3335760"/>
            <a:ext cx="1279800" cy="54828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Director, Member Care</a:t>
            </a:r>
          </a:p>
          <a:p>
            <a:pPr algn="ctr">
              <a:lnSpc>
                <a:spcPct val="100000"/>
              </a:lnSpc>
            </a:pPr>
            <a:r>
              <a:rPr lang="en-US" sz="800" b="1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Sam </a:t>
            </a:r>
            <a:r>
              <a:rPr lang="en-US" sz="800" b="1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Roccapriore</a:t>
            </a:r>
            <a:r>
              <a:rPr lang="en-US" sz="800" b="1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*</a:t>
            </a:r>
            <a:r>
              <a:rPr lang="en-US" sz="800" dirty="0"/>
              <a:t/>
            </a:r>
            <a:br>
              <a:rPr lang="en-US" sz="800" dirty="0"/>
            </a:br>
            <a:endParaRPr lang="en-US" sz="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0" name="CustomShape 32"/>
          <p:cNvSpPr/>
          <p:nvPr/>
        </p:nvSpPr>
        <p:spPr>
          <a:xfrm>
            <a:off x="7332480" y="3953160"/>
            <a:ext cx="1279800" cy="54828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Director, </a:t>
            </a:r>
            <a:r>
              <a:rPr lang="en-US" sz="800" b="1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Recruitment</a:t>
            </a:r>
          </a:p>
          <a:p>
            <a:pPr algn="ctr">
              <a:lnSpc>
                <a:spcPct val="100000"/>
              </a:lnSpc>
            </a:pPr>
            <a:r>
              <a:rPr lang="en-US" sz="800" b="1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VACANT</a:t>
            </a:r>
            <a:endParaRPr lang="en-US" sz="800" b="1" strike="noStrike" spc="-1" dirty="0">
              <a:solidFill>
                <a:srgbClr val="1F497D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33"/>
          <p:cNvSpPr/>
          <p:nvPr/>
        </p:nvSpPr>
        <p:spPr>
          <a:xfrm>
            <a:off x="5960880" y="2718720"/>
            <a:ext cx="1279800" cy="54828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VP, Finance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Greg </a:t>
            </a:r>
            <a:r>
              <a:rPr lang="en-US" sz="800" b="1" strike="noStrike" spc="-1" dirty="0" err="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Rolenz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34"/>
          <p:cNvSpPr/>
          <p:nvPr/>
        </p:nvSpPr>
        <p:spPr>
          <a:xfrm>
            <a:off x="5936941" y="3346200"/>
            <a:ext cx="1279800" cy="54828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Director, Special Events &amp; Fundraising</a:t>
            </a:r>
          </a:p>
          <a:p>
            <a:pPr algn="ctr">
              <a:lnSpc>
                <a:spcPct val="100000"/>
              </a:lnSpc>
            </a:pPr>
            <a:r>
              <a:rPr lang="en-US" sz="800" b="1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Daniel </a:t>
            </a:r>
            <a:r>
              <a:rPr lang="en-US" sz="800" b="1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Aucar</a:t>
            </a:r>
            <a:r>
              <a:rPr lang="en-US" sz="800" b="1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5"/>
          <p:cNvSpPr/>
          <p:nvPr/>
        </p:nvSpPr>
        <p:spPr>
          <a:xfrm>
            <a:off x="5960880" y="3953160"/>
            <a:ext cx="1279800" cy="54828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Director, Business Development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Jonathan Lese </a:t>
            </a:r>
            <a:r>
              <a:rPr lang="en-US" sz="800" b="1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36"/>
          <p:cNvSpPr/>
          <p:nvPr/>
        </p:nvSpPr>
        <p:spPr>
          <a:xfrm>
            <a:off x="1846080" y="3335760"/>
            <a:ext cx="1279800" cy="54828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Dir. Program Logistics</a:t>
            </a:r>
          </a:p>
          <a:p>
            <a:pPr algn="ctr">
              <a:lnSpc>
                <a:spcPct val="100000"/>
              </a:lnSpc>
            </a:pPr>
            <a:r>
              <a:rPr lang="en-US" sz="800" b="1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Deana </a:t>
            </a:r>
            <a:r>
              <a:rPr lang="en-US" sz="800" b="1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Nelson*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37"/>
          <p:cNvSpPr/>
          <p:nvPr/>
        </p:nvSpPr>
        <p:spPr>
          <a:xfrm>
            <a:off x="1160280" y="4521960"/>
            <a:ext cx="6754680" cy="425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1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All positions above line except for staff (Cee) &amp; members are </a:t>
            </a:r>
            <a:r>
              <a:rPr lang="en-US" sz="1100" b="0" i="1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voting</a:t>
            </a:r>
            <a:r>
              <a:rPr lang="en-US" sz="11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positions on the Board.  Committee chairs &amp; members at large are not part of the BOD and are therefore non-voting members of BOD.</a:t>
            </a:r>
            <a:endParaRPr lang="en-US" sz="1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38"/>
          <p:cNvSpPr/>
          <p:nvPr/>
        </p:nvSpPr>
        <p:spPr>
          <a:xfrm>
            <a:off x="439920" y="5118840"/>
            <a:ext cx="1279800" cy="5482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5D0FF"/>
              </a:gs>
              <a:gs pos="50000">
                <a:srgbClr val="BEE0FF"/>
              </a:gs>
              <a:gs pos="100000">
                <a:srgbClr val="DEEFFF"/>
              </a:gs>
            </a:gsLst>
            <a:lin ang="270000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 positions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 dirty="0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Denise </a:t>
            </a:r>
            <a:r>
              <a:rPr lang="en-US" sz="800" b="1" strike="noStrike" spc="-1" dirty="0" err="1" smtClean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Graziano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9"/>
          <p:cNvSpPr/>
          <p:nvPr/>
        </p:nvSpPr>
        <p:spPr>
          <a:xfrm>
            <a:off x="1846080" y="5118840"/>
            <a:ext cx="1279800" cy="5482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DF9F"/>
              </a:gs>
              <a:gs pos="50000">
                <a:srgbClr val="FFEAC5"/>
              </a:gs>
              <a:gs pos="100000">
                <a:srgbClr val="FFF4E2"/>
              </a:gs>
            </a:gsLst>
            <a:lin ang="540000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 positions</a:t>
            </a:r>
            <a:endParaRPr lang="en-U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(NON Voting)</a:t>
            </a:r>
            <a:endParaRPr lang="en-US" sz="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40"/>
          <p:cNvSpPr/>
          <p:nvPr/>
        </p:nvSpPr>
        <p:spPr>
          <a:xfrm>
            <a:off x="7484880" y="5893776"/>
            <a:ext cx="1279800" cy="5482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FFF9F"/>
              </a:gs>
              <a:gs pos="50000">
                <a:srgbClr val="C5FFC5"/>
              </a:gs>
              <a:gs pos="100000">
                <a:srgbClr val="E2FFE2"/>
              </a:gs>
            </a:gsLst>
            <a:lin ang="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 positions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Lisa Swartz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CustomShape 41"/>
          <p:cNvSpPr/>
          <p:nvPr/>
        </p:nvSpPr>
        <p:spPr>
          <a:xfrm>
            <a:off x="6029280" y="5118840"/>
            <a:ext cx="1279800" cy="548280"/>
          </a:xfrm>
          <a:prstGeom prst="roundRect">
            <a:avLst>
              <a:gd name="adj" fmla="val 16667"/>
            </a:avLst>
          </a:prstGeom>
          <a:gradFill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6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6">
                  <a:lumMod val="40000"/>
                  <a:lumOff val="60000"/>
                  <a:tint val="23500"/>
                  <a:satMod val="160000"/>
                </a:schemeClr>
              </a:gs>
            </a:gsLst>
            <a:lin ang="1620000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 positions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(NON Voting)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Line 42"/>
          <p:cNvSpPr/>
          <p:nvPr/>
        </p:nvSpPr>
        <p:spPr>
          <a:xfrm>
            <a:off x="611280" y="4981680"/>
            <a:ext cx="7886880" cy="360"/>
          </a:xfrm>
          <a:prstGeom prst="line">
            <a:avLst/>
          </a:prstGeom>
          <a:ln w="38160">
            <a:solidFill>
              <a:srgbClr val="4A7EBB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43"/>
          <p:cNvSpPr/>
          <p:nvPr/>
        </p:nvSpPr>
        <p:spPr>
          <a:xfrm>
            <a:off x="3766140" y="2759038"/>
            <a:ext cx="1279800" cy="548280"/>
          </a:xfrm>
          <a:prstGeom prst="roundRect">
            <a:avLst>
              <a:gd name="adj" fmla="val 20370"/>
            </a:avLst>
          </a:prstGeom>
          <a:solidFill>
            <a:schemeClr val="bg1">
              <a:lumMod val="85000"/>
            </a:schemeClr>
          </a:soli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Dir. Leadership Development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1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</a:rPr>
              <a:t>Robin O’Neil, CMP</a:t>
            </a:r>
            <a:endParaRPr lang="en-US" sz="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2" name="Line 44"/>
          <p:cNvSpPr/>
          <p:nvPr/>
        </p:nvSpPr>
        <p:spPr>
          <a:xfrm flipV="1">
            <a:off x="5204160" y="2581200"/>
            <a:ext cx="0" cy="113760"/>
          </a:xfrm>
          <a:prstGeom prst="line">
            <a:avLst/>
          </a:prstGeom>
          <a:ln w="25560" cap="rnd">
            <a:solidFill>
              <a:schemeClr val="bg2"/>
            </a:solidFill>
            <a:custDash>
              <a:ds d="100000" sp="1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45"/>
          <p:cNvSpPr/>
          <p:nvPr/>
        </p:nvSpPr>
        <p:spPr>
          <a:xfrm>
            <a:off x="800280" y="2004840"/>
            <a:ext cx="229716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* New to BOD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3" y="314847"/>
            <a:ext cx="3155695" cy="986155"/>
          </a:xfrm>
          <a:prstGeom prst="rect">
            <a:avLst/>
          </a:prstGeom>
        </p:spPr>
      </p:pic>
      <p:sp>
        <p:nvSpPr>
          <p:cNvPr id="48" name="CustomShape 40"/>
          <p:cNvSpPr/>
          <p:nvPr/>
        </p:nvSpPr>
        <p:spPr>
          <a:xfrm>
            <a:off x="7484880" y="5271240"/>
            <a:ext cx="1279800" cy="5482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9FFF9F"/>
              </a:gs>
              <a:gs pos="50000">
                <a:srgbClr val="C5FFC5"/>
              </a:gs>
              <a:gs pos="100000">
                <a:srgbClr val="E2FFE2"/>
              </a:gs>
            </a:gsLst>
            <a:lin ang="0"/>
          </a:gradFill>
          <a:ln w="9360">
            <a:noFill/>
          </a:ln>
          <a:effectLst>
            <a:outerShdw dist="23000" dir="5400000" rotWithShape="0">
              <a:srgbClr val="80808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800" b="1" strike="noStrike" spc="-1" dirty="0">
                <a:solidFill>
                  <a:srgbClr val="1F497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Chair positions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Santiago Carmona</a:t>
            </a: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210</Words>
  <Application>Microsoft Office PowerPoint</Application>
  <PresentationFormat>On-screen Show (4:3)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Century Gothic</vt:lpstr>
      <vt:lpstr>DejaVu Sans</vt:lpstr>
      <vt:lpstr>Times New Roman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Carolyn</dc:creator>
  <dc:description/>
  <cp:lastModifiedBy>Xiomara Rivas</cp:lastModifiedBy>
  <cp:revision>28</cp:revision>
  <cp:lastPrinted>2016-04-26T19:44:45Z</cp:lastPrinted>
  <dcterms:created xsi:type="dcterms:W3CDTF">2016-04-26T13:54:26Z</dcterms:created>
  <dcterms:modified xsi:type="dcterms:W3CDTF">2019-06-05T17:02:17Z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